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6" r:id="rId8"/>
    <p:sldId id="263" r:id="rId9"/>
    <p:sldId id="268" r:id="rId10"/>
    <p:sldId id="283" r:id="rId11"/>
    <p:sldId id="282" r:id="rId12"/>
    <p:sldId id="267" r:id="rId13"/>
    <p:sldId id="272" r:id="rId14"/>
    <p:sldId id="284" r:id="rId15"/>
    <p:sldId id="285" r:id="rId16"/>
    <p:sldId id="287" r:id="rId17"/>
    <p:sldId id="286" r:id="rId18"/>
    <p:sldId id="273" r:id="rId19"/>
    <p:sldId id="274" r:id="rId20"/>
    <p:sldId id="28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J Ward" userId="e73e555f6aa2ee8d" providerId="LiveId" clId="{E2639C07-6096-4385-85AA-9E1B7EBBB223}"/>
    <pc:docChg chg="custSel modSld sldOrd">
      <pc:chgData name="Stephanie J Ward" userId="e73e555f6aa2ee8d" providerId="LiveId" clId="{E2639C07-6096-4385-85AA-9E1B7EBBB223}" dt="2023-03-25T17:56:53.631" v="261" actId="27636"/>
      <pc:docMkLst>
        <pc:docMk/>
      </pc:docMkLst>
      <pc:sldChg chg="modSp mod">
        <pc:chgData name="Stephanie J Ward" userId="e73e555f6aa2ee8d" providerId="LiveId" clId="{E2639C07-6096-4385-85AA-9E1B7EBBB223}" dt="2023-03-25T17:47:47.010" v="129" actId="20577"/>
        <pc:sldMkLst>
          <pc:docMk/>
          <pc:sldMk cId="554114674" sldId="258"/>
        </pc:sldMkLst>
        <pc:spChg chg="mod">
          <ac:chgData name="Stephanie J Ward" userId="e73e555f6aa2ee8d" providerId="LiveId" clId="{E2639C07-6096-4385-85AA-9E1B7EBBB223}" dt="2023-03-25T17:47:47.010" v="129" actId="20577"/>
          <ac:spMkLst>
            <pc:docMk/>
            <pc:sldMk cId="554114674" sldId="258"/>
            <ac:spMk id="3" creationId="{25E58CC2-920D-7B76-D847-A20C23FEEC31}"/>
          </ac:spMkLst>
        </pc:spChg>
      </pc:sldChg>
      <pc:sldChg chg="addSp delSp modSp mod">
        <pc:chgData name="Stephanie J Ward" userId="e73e555f6aa2ee8d" providerId="LiveId" clId="{E2639C07-6096-4385-85AA-9E1B7EBBB223}" dt="2023-03-25T17:52:56.137" v="150" actId="27636"/>
        <pc:sldMkLst>
          <pc:docMk/>
          <pc:sldMk cId="1090191931" sldId="259"/>
        </pc:sldMkLst>
        <pc:spChg chg="mod">
          <ac:chgData name="Stephanie J Ward" userId="e73e555f6aa2ee8d" providerId="LiveId" clId="{E2639C07-6096-4385-85AA-9E1B7EBBB223}" dt="2023-03-25T17:52:56.137" v="150" actId="27636"/>
          <ac:spMkLst>
            <pc:docMk/>
            <pc:sldMk cId="1090191931" sldId="259"/>
            <ac:spMk id="3" creationId="{25E58CC2-920D-7B76-D847-A20C23FEEC31}"/>
          </ac:spMkLst>
        </pc:spChg>
        <pc:spChg chg="add del mod">
          <ac:chgData name="Stephanie J Ward" userId="e73e555f6aa2ee8d" providerId="LiveId" clId="{E2639C07-6096-4385-85AA-9E1B7EBBB223}" dt="2023-03-25T17:49:11.262" v="135" actId="21"/>
          <ac:spMkLst>
            <pc:docMk/>
            <pc:sldMk cId="1090191931" sldId="259"/>
            <ac:spMk id="7" creationId="{4A8DD0B3-5FBB-72DE-398C-35EBAC03D336}"/>
          </ac:spMkLst>
        </pc:spChg>
      </pc:sldChg>
      <pc:sldChg chg="ord">
        <pc:chgData name="Stephanie J Ward" userId="e73e555f6aa2ee8d" providerId="LiveId" clId="{E2639C07-6096-4385-85AA-9E1B7EBBB223}" dt="2023-03-25T17:38:21.590" v="3"/>
        <pc:sldMkLst>
          <pc:docMk/>
          <pc:sldMk cId="380098742" sldId="263"/>
        </pc:sldMkLst>
      </pc:sldChg>
      <pc:sldChg chg="ord modNotes">
        <pc:chgData name="Stephanie J Ward" userId="e73e555f6aa2ee8d" providerId="LiveId" clId="{E2639C07-6096-4385-85AA-9E1B7EBBB223}" dt="2023-03-25T17:40:00.053" v="88" actId="20577"/>
        <pc:sldMkLst>
          <pc:docMk/>
          <pc:sldMk cId="3961923515" sldId="266"/>
        </pc:sldMkLst>
      </pc:sldChg>
      <pc:sldChg chg="modSp mod">
        <pc:chgData name="Stephanie J Ward" userId="e73e555f6aa2ee8d" providerId="LiveId" clId="{E2639C07-6096-4385-85AA-9E1B7EBBB223}" dt="2023-03-25T17:56:53.631" v="261" actId="27636"/>
        <pc:sldMkLst>
          <pc:docMk/>
          <pc:sldMk cId="635173223" sldId="274"/>
        </pc:sldMkLst>
        <pc:spChg chg="mod">
          <ac:chgData name="Stephanie J Ward" userId="e73e555f6aa2ee8d" providerId="LiveId" clId="{E2639C07-6096-4385-85AA-9E1B7EBBB223}" dt="2023-03-25T17:56:53.631" v="261" actId="27636"/>
          <ac:spMkLst>
            <pc:docMk/>
            <pc:sldMk cId="635173223" sldId="274"/>
            <ac:spMk id="3" creationId="{25E58CC2-920D-7B76-D847-A20C23FEEC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55C0-C10F-4D1C-BD4C-1E7F96C8012E}"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48F9E-B39E-4707-81C4-9748FDFB2BFC}" type="slidenum">
              <a:rPr lang="en-US" smtClean="0"/>
              <a:t>‹#›</a:t>
            </a:fld>
            <a:endParaRPr lang="en-US"/>
          </a:p>
        </p:txBody>
      </p:sp>
    </p:spTree>
    <p:extLst>
      <p:ext uri="{BB962C8B-B14F-4D97-AF65-F5344CB8AC3E}">
        <p14:creationId xmlns:p14="http://schemas.microsoft.com/office/powerpoint/2010/main" val="158683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48F9E-B39E-4707-81C4-9748FDFB2BFC}" type="slidenum">
              <a:rPr lang="en-US" smtClean="0"/>
              <a:t>1</a:t>
            </a:fld>
            <a:endParaRPr lang="en-US"/>
          </a:p>
        </p:txBody>
      </p:sp>
    </p:spTree>
    <p:extLst>
      <p:ext uri="{BB962C8B-B14F-4D97-AF65-F5344CB8AC3E}">
        <p14:creationId xmlns:p14="http://schemas.microsoft.com/office/powerpoint/2010/main" val="180257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This is an example of the type of information that would pop up when someone clicks on Environmental Clean Ups under the Engage with the Boating Community tab.</a:t>
            </a:r>
          </a:p>
        </p:txBody>
      </p:sp>
      <p:sp>
        <p:nvSpPr>
          <p:cNvPr id="4" name="Slide Number Placeholder 3"/>
          <p:cNvSpPr>
            <a:spLocks noGrp="1"/>
          </p:cNvSpPr>
          <p:nvPr>
            <p:ph type="sldNum" sz="quarter" idx="5"/>
          </p:nvPr>
        </p:nvSpPr>
        <p:spPr/>
        <p:txBody>
          <a:bodyPr/>
          <a:lstStyle/>
          <a:p>
            <a:fld id="{53848F9E-B39E-4707-81C4-9748FDFB2BFC}" type="slidenum">
              <a:rPr lang="en-US" smtClean="0"/>
              <a:t>10</a:t>
            </a:fld>
            <a:endParaRPr lang="en-US"/>
          </a:p>
        </p:txBody>
      </p:sp>
    </p:spTree>
    <p:extLst>
      <p:ext uri="{BB962C8B-B14F-4D97-AF65-F5344CB8AC3E}">
        <p14:creationId xmlns:p14="http://schemas.microsoft.com/office/powerpoint/2010/main" val="48125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This is what someone would see if they click on Raft Ups under the Engage with Boating Friends tab. </a:t>
            </a:r>
          </a:p>
        </p:txBody>
      </p:sp>
      <p:sp>
        <p:nvSpPr>
          <p:cNvPr id="4" name="Slide Number Placeholder 3"/>
          <p:cNvSpPr>
            <a:spLocks noGrp="1"/>
          </p:cNvSpPr>
          <p:nvPr>
            <p:ph type="sldNum" sz="quarter" idx="5"/>
          </p:nvPr>
        </p:nvSpPr>
        <p:spPr/>
        <p:txBody>
          <a:bodyPr/>
          <a:lstStyle/>
          <a:p>
            <a:fld id="{53848F9E-B39E-4707-81C4-9748FDFB2BFC}" type="slidenum">
              <a:rPr lang="en-US" smtClean="0"/>
              <a:t>11</a:t>
            </a:fld>
            <a:endParaRPr lang="en-US"/>
          </a:p>
        </p:txBody>
      </p:sp>
    </p:spTree>
    <p:extLst>
      <p:ext uri="{BB962C8B-B14F-4D97-AF65-F5344CB8AC3E}">
        <p14:creationId xmlns:p14="http://schemas.microsoft.com/office/powerpoint/2010/main" val="93618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The last tab titled Boating Videos take them to the America’s Boating Channel site and includes all of the published videos.  This is the only “click” where someone would actually leave the landing page.</a:t>
            </a:r>
          </a:p>
        </p:txBody>
      </p:sp>
      <p:sp>
        <p:nvSpPr>
          <p:cNvPr id="4" name="Slide Number Placeholder 3"/>
          <p:cNvSpPr>
            <a:spLocks noGrp="1"/>
          </p:cNvSpPr>
          <p:nvPr>
            <p:ph type="sldNum" sz="quarter" idx="5"/>
          </p:nvPr>
        </p:nvSpPr>
        <p:spPr/>
        <p:txBody>
          <a:bodyPr/>
          <a:lstStyle/>
          <a:p>
            <a:fld id="{53848F9E-B39E-4707-81C4-9748FDFB2BFC}" type="slidenum">
              <a:rPr lang="en-US" smtClean="0"/>
              <a:t>12</a:t>
            </a:fld>
            <a:endParaRPr lang="en-US"/>
          </a:p>
        </p:txBody>
      </p:sp>
    </p:spTree>
    <p:extLst>
      <p:ext uri="{BB962C8B-B14F-4D97-AF65-F5344CB8AC3E}">
        <p14:creationId xmlns:p14="http://schemas.microsoft.com/office/powerpoint/2010/main" val="143131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 there are 2 ways to take advantage of this valuable resource.  First – use what if being provided in your local areas.  Several of our Squadrons have added local contact information so someone can immediately reach out to them for additional information.  Marketing research has shown that on average, it takes a message 7 times to get traction.  So if you don’t get immediate results, keep trying!  </a:t>
            </a:r>
          </a:p>
          <a:p>
            <a:endParaRPr lang="en-US" dirty="0"/>
          </a:p>
          <a:p>
            <a:r>
              <a:rPr lang="en-US" dirty="0"/>
              <a:t>Secondly, It’s critical that if you are given a contact from the site that you reach out immediately.  The District team  will be following up to ensure that this is done.  </a:t>
            </a:r>
          </a:p>
          <a:p>
            <a:endParaRPr lang="en-US" dirty="0"/>
          </a:p>
          <a:p>
            <a:endParaRPr lang="en-US" dirty="0"/>
          </a:p>
        </p:txBody>
      </p:sp>
      <p:sp>
        <p:nvSpPr>
          <p:cNvPr id="4" name="Slide Number Placeholder 3"/>
          <p:cNvSpPr>
            <a:spLocks noGrp="1"/>
          </p:cNvSpPr>
          <p:nvPr>
            <p:ph type="sldNum" sz="quarter" idx="5"/>
          </p:nvPr>
        </p:nvSpPr>
        <p:spPr/>
        <p:txBody>
          <a:bodyPr/>
          <a:lstStyle/>
          <a:p>
            <a:fld id="{53848F9E-B39E-4707-81C4-9748FDFB2BFC}" type="slidenum">
              <a:rPr lang="en-US" smtClean="0"/>
              <a:t>13</a:t>
            </a:fld>
            <a:endParaRPr lang="en-US"/>
          </a:p>
        </p:txBody>
      </p:sp>
    </p:spTree>
    <p:extLst>
      <p:ext uri="{BB962C8B-B14F-4D97-AF65-F5344CB8AC3E}">
        <p14:creationId xmlns:p14="http://schemas.microsoft.com/office/powerpoint/2010/main" val="372960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 the media changes on a regular basis so as not to get stale.  You will be provided with the media each time a change is made so you can update your local efforts.  </a:t>
            </a:r>
          </a:p>
        </p:txBody>
      </p:sp>
      <p:sp>
        <p:nvSpPr>
          <p:cNvPr id="4" name="Slide Number Placeholder 3"/>
          <p:cNvSpPr>
            <a:spLocks noGrp="1"/>
          </p:cNvSpPr>
          <p:nvPr>
            <p:ph type="sldNum" sz="quarter" idx="5"/>
          </p:nvPr>
        </p:nvSpPr>
        <p:spPr/>
        <p:txBody>
          <a:bodyPr/>
          <a:lstStyle/>
          <a:p>
            <a:fld id="{53848F9E-B39E-4707-81C4-9748FDFB2BFC}" type="slidenum">
              <a:rPr lang="en-US" smtClean="0"/>
              <a:t>14</a:t>
            </a:fld>
            <a:endParaRPr lang="en-US"/>
          </a:p>
        </p:txBody>
      </p:sp>
    </p:spTree>
    <p:extLst>
      <p:ext uri="{BB962C8B-B14F-4D97-AF65-F5344CB8AC3E}">
        <p14:creationId xmlns:p14="http://schemas.microsoft.com/office/powerpoint/2010/main" val="234948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 we have also distributed some sample verbiage that you can use.  This was written by marketing experts and should be helpful in your efforts.</a:t>
            </a:r>
          </a:p>
        </p:txBody>
      </p:sp>
      <p:sp>
        <p:nvSpPr>
          <p:cNvPr id="4" name="Slide Number Placeholder 3"/>
          <p:cNvSpPr>
            <a:spLocks noGrp="1"/>
          </p:cNvSpPr>
          <p:nvPr>
            <p:ph type="sldNum" sz="quarter" idx="5"/>
          </p:nvPr>
        </p:nvSpPr>
        <p:spPr/>
        <p:txBody>
          <a:bodyPr/>
          <a:lstStyle/>
          <a:p>
            <a:fld id="{53848F9E-B39E-4707-81C4-9748FDFB2BFC}" type="slidenum">
              <a:rPr lang="en-US" smtClean="0"/>
              <a:t>15</a:t>
            </a:fld>
            <a:endParaRPr lang="en-US"/>
          </a:p>
        </p:txBody>
      </p:sp>
    </p:spTree>
    <p:extLst>
      <p:ext uri="{BB962C8B-B14F-4D97-AF65-F5344CB8AC3E}">
        <p14:creationId xmlns:p14="http://schemas.microsoft.com/office/powerpoint/2010/main" val="105623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48F9E-B39E-4707-81C4-9748FDFB2BFC}" type="slidenum">
              <a:rPr lang="en-US" smtClean="0"/>
              <a:t>16</a:t>
            </a:fld>
            <a:endParaRPr lang="en-US"/>
          </a:p>
        </p:txBody>
      </p:sp>
    </p:spTree>
    <p:extLst>
      <p:ext uri="{BB962C8B-B14F-4D97-AF65-F5344CB8AC3E}">
        <p14:creationId xmlns:p14="http://schemas.microsoft.com/office/powerpoint/2010/main" val="341400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48F9E-B39E-4707-81C4-9748FDFB2BFC}" type="slidenum">
              <a:rPr lang="en-US" smtClean="0"/>
              <a:t>17</a:t>
            </a:fld>
            <a:endParaRPr lang="en-US"/>
          </a:p>
        </p:txBody>
      </p:sp>
    </p:spTree>
    <p:extLst>
      <p:ext uri="{BB962C8B-B14F-4D97-AF65-F5344CB8AC3E}">
        <p14:creationId xmlns:p14="http://schemas.microsoft.com/office/powerpoint/2010/main" val="417305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 we can’t stress enough the importance of timely follow up.  If a person has to wait too long for outreach they may forget all about ABC and lose interest.  </a:t>
            </a:r>
          </a:p>
        </p:txBody>
      </p:sp>
      <p:sp>
        <p:nvSpPr>
          <p:cNvPr id="4" name="Slide Number Placeholder 3"/>
          <p:cNvSpPr>
            <a:spLocks noGrp="1"/>
          </p:cNvSpPr>
          <p:nvPr>
            <p:ph type="sldNum" sz="quarter" idx="5"/>
          </p:nvPr>
        </p:nvSpPr>
        <p:spPr/>
        <p:txBody>
          <a:bodyPr/>
          <a:lstStyle/>
          <a:p>
            <a:fld id="{53848F9E-B39E-4707-81C4-9748FDFB2BFC}" type="slidenum">
              <a:rPr lang="en-US" smtClean="0"/>
              <a:t>18</a:t>
            </a:fld>
            <a:endParaRPr lang="en-US"/>
          </a:p>
        </p:txBody>
      </p:sp>
    </p:spTree>
    <p:extLst>
      <p:ext uri="{BB962C8B-B14F-4D97-AF65-F5344CB8AC3E}">
        <p14:creationId xmlns:p14="http://schemas.microsoft.com/office/powerpoint/2010/main" val="208065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 As you can see, the traffic on the site has been impressive and continues to increase.  While some of the initial hits may have been our team and your members checking out the site, the traffic has increased each month.  We want to be able to measure our success based on how many hits we get, how many people ask to be contacted and how many people can we convert to members. </a:t>
            </a:r>
          </a:p>
          <a:p>
            <a:endParaRPr lang="en-US" dirty="0"/>
          </a:p>
          <a:p>
            <a:r>
              <a:rPr lang="en-US" dirty="0"/>
              <a:t>In addition, we understand from some of the Commanders that their local media such as Facebook, has experienced increased traffic since the campaign started.</a:t>
            </a:r>
          </a:p>
        </p:txBody>
      </p:sp>
      <p:sp>
        <p:nvSpPr>
          <p:cNvPr id="4" name="Slide Number Placeholder 3"/>
          <p:cNvSpPr>
            <a:spLocks noGrp="1"/>
          </p:cNvSpPr>
          <p:nvPr>
            <p:ph type="sldNum" sz="quarter" idx="5"/>
          </p:nvPr>
        </p:nvSpPr>
        <p:spPr/>
        <p:txBody>
          <a:bodyPr/>
          <a:lstStyle/>
          <a:p>
            <a:fld id="{53848F9E-B39E-4707-81C4-9748FDFB2BFC}" type="slidenum">
              <a:rPr lang="en-US" smtClean="0"/>
              <a:t>19</a:t>
            </a:fld>
            <a:endParaRPr lang="en-US"/>
          </a:p>
        </p:txBody>
      </p:sp>
    </p:spTree>
    <p:extLst>
      <p:ext uri="{BB962C8B-B14F-4D97-AF65-F5344CB8AC3E}">
        <p14:creationId xmlns:p14="http://schemas.microsoft.com/office/powerpoint/2010/main" val="409106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 review agenda</a:t>
            </a:r>
          </a:p>
        </p:txBody>
      </p:sp>
      <p:sp>
        <p:nvSpPr>
          <p:cNvPr id="4" name="Slide Number Placeholder 3"/>
          <p:cNvSpPr>
            <a:spLocks noGrp="1"/>
          </p:cNvSpPr>
          <p:nvPr>
            <p:ph type="sldNum" sz="quarter" idx="5"/>
          </p:nvPr>
        </p:nvSpPr>
        <p:spPr/>
        <p:txBody>
          <a:bodyPr/>
          <a:lstStyle/>
          <a:p>
            <a:fld id="{53848F9E-B39E-4707-81C4-9748FDFB2BFC}" type="slidenum">
              <a:rPr lang="en-US" smtClean="0"/>
              <a:t>2</a:t>
            </a:fld>
            <a:endParaRPr lang="en-US"/>
          </a:p>
        </p:txBody>
      </p:sp>
    </p:spTree>
    <p:extLst>
      <p:ext uri="{BB962C8B-B14F-4D97-AF65-F5344CB8AC3E}">
        <p14:creationId xmlns:p14="http://schemas.microsoft.com/office/powerpoint/2010/main" val="129214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53848F9E-B39E-4707-81C4-9748FDFB2BFC}" type="slidenum">
              <a:rPr lang="en-US" smtClean="0"/>
              <a:t>20</a:t>
            </a:fld>
            <a:endParaRPr lang="en-US"/>
          </a:p>
        </p:txBody>
      </p:sp>
    </p:spTree>
    <p:extLst>
      <p:ext uri="{BB962C8B-B14F-4D97-AF65-F5344CB8AC3E}">
        <p14:creationId xmlns:p14="http://schemas.microsoft.com/office/powerpoint/2010/main" val="392646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48F9E-B39E-4707-81C4-9748FDFB2BFC}" type="slidenum">
              <a:rPr lang="en-US" smtClean="0"/>
              <a:t>21</a:t>
            </a:fld>
            <a:endParaRPr lang="en-US"/>
          </a:p>
        </p:txBody>
      </p:sp>
    </p:spTree>
    <p:extLst>
      <p:ext uri="{BB962C8B-B14F-4D97-AF65-F5344CB8AC3E}">
        <p14:creationId xmlns:p14="http://schemas.microsoft.com/office/powerpoint/2010/main" val="227669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 The Chesapeake Bay Magazine releases 6 hard copy issues annually and twice a week digital issues.  The digital released are viewed by approximately 27,000 readers.</a:t>
            </a:r>
          </a:p>
        </p:txBody>
      </p:sp>
      <p:sp>
        <p:nvSpPr>
          <p:cNvPr id="4" name="Slide Number Placeholder 3"/>
          <p:cNvSpPr>
            <a:spLocks noGrp="1"/>
          </p:cNvSpPr>
          <p:nvPr>
            <p:ph type="sldNum" sz="quarter" idx="5"/>
          </p:nvPr>
        </p:nvSpPr>
        <p:spPr/>
        <p:txBody>
          <a:bodyPr/>
          <a:lstStyle/>
          <a:p>
            <a:fld id="{53848F9E-B39E-4707-81C4-9748FDFB2BFC}" type="slidenum">
              <a:rPr lang="en-US" smtClean="0"/>
              <a:t>3</a:t>
            </a:fld>
            <a:endParaRPr lang="en-US"/>
          </a:p>
        </p:txBody>
      </p:sp>
    </p:spTree>
    <p:extLst>
      <p:ext uri="{BB962C8B-B14F-4D97-AF65-F5344CB8AC3E}">
        <p14:creationId xmlns:p14="http://schemas.microsoft.com/office/powerpoint/2010/main" val="356408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 There is a team at D/5 who will monitor the activity on the page including how many “clicks” it receives, where the individual is located and whether the local Squadron has contacted any interested individual.</a:t>
            </a:r>
          </a:p>
          <a:p>
            <a:endParaRPr lang="en-US" dirty="0"/>
          </a:p>
          <a:p>
            <a:r>
              <a:rPr lang="en-US" dirty="0"/>
              <a:t>The team is comprised of the DEO, AO, AAO, AEO and D/C.</a:t>
            </a:r>
          </a:p>
        </p:txBody>
      </p:sp>
      <p:sp>
        <p:nvSpPr>
          <p:cNvPr id="4" name="Slide Number Placeholder 3"/>
          <p:cNvSpPr>
            <a:spLocks noGrp="1"/>
          </p:cNvSpPr>
          <p:nvPr>
            <p:ph type="sldNum" sz="quarter" idx="5"/>
          </p:nvPr>
        </p:nvSpPr>
        <p:spPr/>
        <p:txBody>
          <a:bodyPr/>
          <a:lstStyle/>
          <a:p>
            <a:fld id="{53848F9E-B39E-4707-81C4-9748FDFB2BFC}" type="slidenum">
              <a:rPr lang="en-US" smtClean="0"/>
              <a:t>4</a:t>
            </a:fld>
            <a:endParaRPr lang="en-US"/>
          </a:p>
        </p:txBody>
      </p:sp>
    </p:spTree>
    <p:extLst>
      <p:ext uri="{BB962C8B-B14F-4D97-AF65-F5344CB8AC3E}">
        <p14:creationId xmlns:p14="http://schemas.microsoft.com/office/powerpoint/2010/main" val="172054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a:t>
            </a:r>
          </a:p>
        </p:txBody>
      </p:sp>
      <p:sp>
        <p:nvSpPr>
          <p:cNvPr id="4" name="Slide Number Placeholder 3"/>
          <p:cNvSpPr>
            <a:spLocks noGrp="1"/>
          </p:cNvSpPr>
          <p:nvPr>
            <p:ph type="sldNum" sz="quarter" idx="5"/>
          </p:nvPr>
        </p:nvSpPr>
        <p:spPr/>
        <p:txBody>
          <a:bodyPr/>
          <a:lstStyle/>
          <a:p>
            <a:fld id="{53848F9E-B39E-4707-81C4-9748FDFB2BFC}" type="slidenum">
              <a:rPr lang="en-US" smtClean="0"/>
              <a:t>5</a:t>
            </a:fld>
            <a:endParaRPr lang="en-US"/>
          </a:p>
        </p:txBody>
      </p:sp>
    </p:spTree>
    <p:extLst>
      <p:ext uri="{BB962C8B-B14F-4D97-AF65-F5344CB8AC3E}">
        <p14:creationId xmlns:p14="http://schemas.microsoft.com/office/powerpoint/2010/main" val="231136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this is the ad as it appears in the hard copy and digital releases.  On the digital version a person can click on the link and it will take them directly to a landing page.  </a:t>
            </a:r>
          </a:p>
        </p:txBody>
      </p:sp>
      <p:sp>
        <p:nvSpPr>
          <p:cNvPr id="4" name="Slide Number Placeholder 3"/>
          <p:cNvSpPr>
            <a:spLocks noGrp="1"/>
          </p:cNvSpPr>
          <p:nvPr>
            <p:ph type="sldNum" sz="quarter" idx="5"/>
          </p:nvPr>
        </p:nvSpPr>
        <p:spPr/>
        <p:txBody>
          <a:bodyPr/>
          <a:lstStyle/>
          <a:p>
            <a:fld id="{53848F9E-B39E-4707-81C4-9748FDFB2BFC}" type="slidenum">
              <a:rPr lang="en-US" smtClean="0"/>
              <a:t>6</a:t>
            </a:fld>
            <a:endParaRPr lang="en-US"/>
          </a:p>
        </p:txBody>
      </p:sp>
    </p:spTree>
    <p:extLst>
      <p:ext uri="{BB962C8B-B14F-4D97-AF65-F5344CB8AC3E}">
        <p14:creationId xmlns:p14="http://schemas.microsoft.com/office/powerpoint/2010/main" val="75190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This is what the landing page looks like.  There are tabs on the top and each tab will bring up a list of available topics that a person can learn about.  There is also a fillable form where someone can give us their contact information.  In that event, the District team will send you the information.</a:t>
            </a:r>
          </a:p>
        </p:txBody>
      </p:sp>
      <p:sp>
        <p:nvSpPr>
          <p:cNvPr id="4" name="Slide Number Placeholder 3"/>
          <p:cNvSpPr>
            <a:spLocks noGrp="1"/>
          </p:cNvSpPr>
          <p:nvPr>
            <p:ph type="sldNum" sz="quarter" idx="5"/>
          </p:nvPr>
        </p:nvSpPr>
        <p:spPr/>
        <p:txBody>
          <a:bodyPr/>
          <a:lstStyle/>
          <a:p>
            <a:fld id="{53848F9E-B39E-4707-81C4-9748FDFB2BFC}" type="slidenum">
              <a:rPr lang="en-US" smtClean="0"/>
              <a:t>7</a:t>
            </a:fld>
            <a:endParaRPr lang="en-US"/>
          </a:p>
        </p:txBody>
      </p:sp>
    </p:spTree>
    <p:extLst>
      <p:ext uri="{BB962C8B-B14F-4D97-AF65-F5344CB8AC3E}">
        <p14:creationId xmlns:p14="http://schemas.microsoft.com/office/powerpoint/2010/main" val="424042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there are several boxes on the top that a person can click into, including Our Locations, Learn Boating Skills, Engage with Boating Friends, Connect with the Boating Community, and Boating Videos.  </a:t>
            </a:r>
          </a:p>
        </p:txBody>
      </p:sp>
      <p:sp>
        <p:nvSpPr>
          <p:cNvPr id="4" name="Slide Number Placeholder 3"/>
          <p:cNvSpPr>
            <a:spLocks noGrp="1"/>
          </p:cNvSpPr>
          <p:nvPr>
            <p:ph type="sldNum" sz="quarter" idx="5"/>
          </p:nvPr>
        </p:nvSpPr>
        <p:spPr/>
        <p:txBody>
          <a:bodyPr/>
          <a:lstStyle/>
          <a:p>
            <a:fld id="{53848F9E-B39E-4707-81C4-9748FDFB2BFC}" type="slidenum">
              <a:rPr lang="en-US" smtClean="0"/>
              <a:t>8</a:t>
            </a:fld>
            <a:endParaRPr lang="en-US"/>
          </a:p>
        </p:txBody>
      </p:sp>
    </p:spTree>
    <p:extLst>
      <p:ext uri="{BB962C8B-B14F-4D97-AF65-F5344CB8AC3E}">
        <p14:creationId xmlns:p14="http://schemas.microsoft.com/office/powerpoint/2010/main" val="249974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Marty - A viewer is able to see where all of our District Squadrons are located and can click on each to take them directly to the specific website for that Squadron.</a:t>
            </a:r>
          </a:p>
        </p:txBody>
      </p:sp>
      <p:sp>
        <p:nvSpPr>
          <p:cNvPr id="4" name="Slide Number Placeholder 3"/>
          <p:cNvSpPr>
            <a:spLocks noGrp="1"/>
          </p:cNvSpPr>
          <p:nvPr>
            <p:ph type="sldNum" sz="quarter" idx="5"/>
          </p:nvPr>
        </p:nvSpPr>
        <p:spPr/>
        <p:txBody>
          <a:bodyPr/>
          <a:lstStyle/>
          <a:p>
            <a:fld id="{53848F9E-B39E-4707-81C4-9748FDFB2BFC}" type="slidenum">
              <a:rPr lang="en-US" smtClean="0"/>
              <a:t>9</a:t>
            </a:fld>
            <a:endParaRPr lang="en-US"/>
          </a:p>
        </p:txBody>
      </p:sp>
    </p:spTree>
    <p:extLst>
      <p:ext uri="{BB962C8B-B14F-4D97-AF65-F5344CB8AC3E}">
        <p14:creationId xmlns:p14="http://schemas.microsoft.com/office/powerpoint/2010/main" val="111368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CD1C-280F-A133-F6A1-414360BCDF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AC61FC-6B86-8FF1-45EE-BF0EA8B3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A4664-6737-21D1-845E-37A38855D93F}"/>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B85272B8-5AD2-EF87-3171-007BEE083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A1F914-A7B2-A021-FFEE-B95F6F6BBD4A}"/>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94728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83CA-45AF-268A-AE67-DC1282BF9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91AFC8-CDB7-2EB0-34A6-423D55C56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C2384-26A6-533D-645D-5F019B0899B7}"/>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44166EEA-0D7C-8F56-AF12-99440933AA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CA7011-DD99-C4ED-1500-483C6A16B610}"/>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23782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214CA-4638-A55C-57B7-676A45A78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08D3EC-D947-E2EB-2FF8-F2AF45787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57150-833F-14B6-25D3-B13EC755244A}"/>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A900DA16-D87D-FDEA-4C5E-C43F03D799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35D04F-7161-65AE-4DDC-F8B6132B1722}"/>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211360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192B-187C-901D-0298-11968B6AB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E5A9C-CFD2-CA6B-C1B3-FEC1A7D6F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8BBAD-8789-2CAC-DDE9-7B3443591F24}"/>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3926698A-52CB-0298-4FE2-76002960F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142544-00C4-30B9-0FD3-FD968A190CD5}"/>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259131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A591-B4BC-90B8-8C1E-CEB1DB6F3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6CA6B-587C-2719-A9C3-3D914D7534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BA583B-82B3-5C75-5B46-40652796835A}"/>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600DC9EA-5B10-4D69-A125-86F3211856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1A2B00-A86B-CF39-0524-E2C9F17DBCA6}"/>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59291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B2D6-D9A4-9710-BCF0-0CDF93533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F3E23-398F-ABE5-BBCA-33B2300FA1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6EF76-FB94-CA56-75D9-FD712EFC5F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F297E0-3BDC-6512-E0FB-A18FC715829D}"/>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6" name="Footer Placeholder 5">
            <a:extLst>
              <a:ext uri="{FF2B5EF4-FFF2-40B4-BE49-F238E27FC236}">
                <a16:creationId xmlns:a16="http://schemas.microsoft.com/office/drawing/2014/main" id="{89A533F9-851F-362A-FB19-5F9EB216C8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989A27-FA3C-889C-3373-F35AC8736B94}"/>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86908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7ADB-B736-5707-83AB-0516B80B2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949CC-33C1-AD0F-50DD-CFC4A6EF8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AB2DB8-975D-9773-26F4-A9B6EC910C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81F1D-FA7D-349C-89D6-C8DF8C3CF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24D100-EB39-EAA0-F490-E21821A3B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18116-9398-B4A9-6F50-4ADA1E64A2DC}"/>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8" name="Footer Placeholder 7">
            <a:extLst>
              <a:ext uri="{FF2B5EF4-FFF2-40B4-BE49-F238E27FC236}">
                <a16:creationId xmlns:a16="http://schemas.microsoft.com/office/drawing/2014/main" id="{B426D692-E390-D200-D8E1-840141ADB8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75E7A5-54E5-A580-FC46-0BC18BCAD7EA}"/>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90038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97E0-8DBC-25BB-56AC-CF8975100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10A4D2-A62F-07B1-A4E4-C276817F866C}"/>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4" name="Footer Placeholder 3">
            <a:extLst>
              <a:ext uri="{FF2B5EF4-FFF2-40B4-BE49-F238E27FC236}">
                <a16:creationId xmlns:a16="http://schemas.microsoft.com/office/drawing/2014/main" id="{CEF3F3DB-5ECC-2FAD-8474-EAB90FA134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14CDC0-1DDE-D227-E183-E4EDA322A518}"/>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08407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DED9F-2567-34BC-7212-7DE17717A195}"/>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3" name="Footer Placeholder 2">
            <a:extLst>
              <a:ext uri="{FF2B5EF4-FFF2-40B4-BE49-F238E27FC236}">
                <a16:creationId xmlns:a16="http://schemas.microsoft.com/office/drawing/2014/main" id="{E447F9F1-94B7-A5E9-A411-DA67DE9E36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433E24-0F96-BD79-C2B7-2DCE46433272}"/>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42196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E2C3-BC38-024C-9971-E156197C5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D745A7-DE7C-5B86-EB77-187FEB16B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B2E49-BAF5-42F7-B89A-C5937EF9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CBEF1-A5C4-2C39-7EBC-614361EFCD9C}"/>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6" name="Footer Placeholder 5">
            <a:extLst>
              <a:ext uri="{FF2B5EF4-FFF2-40B4-BE49-F238E27FC236}">
                <a16:creationId xmlns:a16="http://schemas.microsoft.com/office/drawing/2014/main" id="{50F3F947-7E8C-5D06-E620-F8B9394336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80BAAF-D45E-51FB-B898-1A9BD7B2EE16}"/>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5488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6C63-F92C-8804-6DFB-BDC261D71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9510D-133A-1BD8-05F1-3AFFF5805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80D721-D4D2-1398-6888-7AF97FDE0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C868D-45A7-74FC-4065-4B25B135486F}"/>
              </a:ext>
            </a:extLst>
          </p:cNvPr>
          <p:cNvSpPr>
            <a:spLocks noGrp="1"/>
          </p:cNvSpPr>
          <p:nvPr>
            <p:ph type="dt" sz="half" idx="10"/>
          </p:nvPr>
        </p:nvSpPr>
        <p:spPr/>
        <p:txBody>
          <a:bodyPr/>
          <a:lstStyle/>
          <a:p>
            <a:fld id="{059A622C-1C14-417B-AA72-B3729EEE14E0}" type="datetimeFigureOut">
              <a:rPr lang="en-US" smtClean="0"/>
              <a:t>3/25/2023</a:t>
            </a:fld>
            <a:endParaRPr lang="en-US" dirty="0"/>
          </a:p>
        </p:txBody>
      </p:sp>
      <p:sp>
        <p:nvSpPr>
          <p:cNvPr id="6" name="Footer Placeholder 5">
            <a:extLst>
              <a:ext uri="{FF2B5EF4-FFF2-40B4-BE49-F238E27FC236}">
                <a16:creationId xmlns:a16="http://schemas.microsoft.com/office/drawing/2014/main" id="{C1D7FB78-C374-F41A-BD25-3F07A69AEF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DE7515-D4B5-1C52-0610-A405AF8F7372}"/>
              </a:ext>
            </a:extLst>
          </p:cNvPr>
          <p:cNvSpPr>
            <a:spLocks noGrp="1"/>
          </p:cNvSpPr>
          <p:nvPr>
            <p:ph type="sldNum" sz="quarter" idx="12"/>
          </p:nvPr>
        </p:nvSpPr>
        <p:spPr/>
        <p:txBody>
          <a:bodyPr/>
          <a:lstStyle/>
          <a:p>
            <a:fld id="{86862326-2551-4CF1-9B05-54D50A6CB20F}" type="slidenum">
              <a:rPr lang="en-US" smtClean="0"/>
              <a:t>‹#›</a:t>
            </a:fld>
            <a:endParaRPr lang="en-US" dirty="0"/>
          </a:p>
        </p:txBody>
      </p:sp>
    </p:spTree>
    <p:extLst>
      <p:ext uri="{BB962C8B-B14F-4D97-AF65-F5344CB8AC3E}">
        <p14:creationId xmlns:p14="http://schemas.microsoft.com/office/powerpoint/2010/main" val="115141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4EEA1-FC61-26F2-E1F5-D2714796B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F9B86-6E49-EB6C-B0E0-E39AA3902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41FA4-8C91-2D76-940C-5E31B714A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A622C-1C14-417B-AA72-B3729EEE14E0}" type="datetimeFigureOut">
              <a:rPr lang="en-US" smtClean="0"/>
              <a:t>3/25/2023</a:t>
            </a:fld>
            <a:endParaRPr lang="en-US" dirty="0"/>
          </a:p>
        </p:txBody>
      </p:sp>
      <p:sp>
        <p:nvSpPr>
          <p:cNvPr id="5" name="Footer Placeholder 4">
            <a:extLst>
              <a:ext uri="{FF2B5EF4-FFF2-40B4-BE49-F238E27FC236}">
                <a16:creationId xmlns:a16="http://schemas.microsoft.com/office/drawing/2014/main" id="{9E2D88BE-90EC-FC50-3159-DB927D9B0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C8E0D9-06C0-39CF-F92A-10AAFC28F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62326-2551-4CF1-9B05-54D50A6CB20F}" type="slidenum">
              <a:rPr lang="en-US" smtClean="0"/>
              <a:t>‹#›</a:t>
            </a:fld>
            <a:endParaRPr lang="en-US" dirty="0"/>
          </a:p>
        </p:txBody>
      </p:sp>
    </p:spTree>
    <p:extLst>
      <p:ext uri="{BB962C8B-B14F-4D97-AF65-F5344CB8AC3E}">
        <p14:creationId xmlns:p14="http://schemas.microsoft.com/office/powerpoint/2010/main" val="287789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524000" y="1728439"/>
            <a:ext cx="9144000" cy="1781524"/>
          </a:xfrm>
        </p:spPr>
        <p:txBody>
          <a:bodyPr>
            <a:normAutofit fontScale="90000"/>
          </a:bodyPr>
          <a:lstStyle/>
          <a:p>
            <a:r>
              <a:rPr lang="en-US" sz="4400" b="1" dirty="0">
                <a:solidFill>
                  <a:schemeClr val="accent5">
                    <a:lumMod val="50000"/>
                  </a:schemeClr>
                </a:solidFill>
              </a:rPr>
              <a:t>2023 Mid-Atlantic Spring Conference</a:t>
            </a:r>
            <a:br>
              <a:rPr lang="en-US" sz="4400" b="1" dirty="0">
                <a:solidFill>
                  <a:schemeClr val="accent5">
                    <a:lumMod val="50000"/>
                  </a:schemeClr>
                </a:solidFill>
              </a:rPr>
            </a:br>
            <a:r>
              <a:rPr lang="en-US" sz="4400" b="1" dirty="0">
                <a:solidFill>
                  <a:schemeClr val="accent5">
                    <a:lumMod val="50000"/>
                  </a:schemeClr>
                </a:solidFill>
              </a:rPr>
              <a:t>March 31, 2023</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p:txBody>
          <a:bodyPr>
            <a:normAutofit/>
          </a:bodyPr>
          <a:lstStyle/>
          <a:p>
            <a:r>
              <a:rPr lang="en-US" sz="5400" dirty="0">
                <a:solidFill>
                  <a:schemeClr val="accent5">
                    <a:lumMod val="50000"/>
                  </a:schemeClr>
                </a:solidFill>
              </a:rPr>
              <a:t>CHESAPEAKE BAY MAGAZINE MARKETING CAMPAIGN</a:t>
            </a: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28882" cy="1431354"/>
          </a:xfrm>
          <a:prstGeom prst="rect">
            <a:avLst/>
          </a:prstGeom>
        </p:spPr>
      </p:pic>
    </p:spTree>
    <p:extLst>
      <p:ext uri="{BB962C8B-B14F-4D97-AF65-F5344CB8AC3E}">
        <p14:creationId xmlns:p14="http://schemas.microsoft.com/office/powerpoint/2010/main" val="422806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289548"/>
            <a:ext cx="9144000" cy="1193379"/>
          </a:xfrm>
        </p:spPr>
        <p:txBody>
          <a:bodyPr>
            <a:normAutofit fontScale="90000"/>
          </a:bodyPr>
          <a:lstStyle/>
          <a:p>
            <a:r>
              <a:rPr lang="en-US" sz="5400" dirty="0">
                <a:solidFill>
                  <a:schemeClr val="accent5">
                    <a:lumMod val="50000"/>
                  </a:schemeClr>
                </a:solidFill>
              </a:rPr>
              <a:t>HOW DOES IT WORK?</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BBDCD1A0-CEFD-F5AA-F1AE-2F7EBC81A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1272B9B0-6B1B-7340-6734-3B78529BB5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29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sp>
        <p:nvSpPr>
          <p:cNvPr id="5" name="Title 4">
            <a:extLst>
              <a:ext uri="{FF2B5EF4-FFF2-40B4-BE49-F238E27FC236}">
                <a16:creationId xmlns:a16="http://schemas.microsoft.com/office/drawing/2014/main" id="{77D3C079-01B1-B851-810D-CDB899B95BD5}"/>
              </a:ext>
            </a:extLst>
          </p:cNvPr>
          <p:cNvSpPr>
            <a:spLocks noGrp="1"/>
          </p:cNvSpPr>
          <p:nvPr>
            <p:ph type="ctrTitle"/>
          </p:nvPr>
        </p:nvSpPr>
        <p:spPr/>
        <p:txBody>
          <a:bodyPr/>
          <a:lstStyle/>
          <a:p>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46CFD5E9-82E9-1C74-241F-F54E668E0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E3F7ACE6-1D44-51AE-0432-FD588A52B2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93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289548"/>
            <a:ext cx="9144000" cy="1193379"/>
          </a:xfrm>
        </p:spPr>
        <p:txBody>
          <a:bodyPr>
            <a:normAutofit fontScale="90000"/>
          </a:bodyPr>
          <a:lstStyle/>
          <a:p>
            <a:r>
              <a:rPr lang="en-US" sz="5400" dirty="0">
                <a:solidFill>
                  <a:schemeClr val="accent5">
                    <a:lumMod val="50000"/>
                  </a:schemeClr>
                </a:solidFill>
              </a:rPr>
              <a:t>HOW DOES IT WORK?</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84F78B74-D0D3-7AE4-9232-12768E508A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429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524000" y="1776755"/>
            <a:ext cx="9144000" cy="4080035"/>
          </a:xfrm>
        </p:spPr>
        <p:txBody>
          <a:bodyPr>
            <a:normAutofit fontScale="55000" lnSpcReduction="20000"/>
          </a:bodyPr>
          <a:lstStyle/>
          <a:p>
            <a:pPr marL="571500" indent="-571500" algn="l">
              <a:buFont typeface="Arial" panose="020B0604020202020204" pitchFamily="34" charset="0"/>
              <a:buChar char="•"/>
            </a:pPr>
            <a:r>
              <a:rPr lang="en-US" sz="6500" b="1" dirty="0">
                <a:solidFill>
                  <a:schemeClr val="accent5">
                    <a:lumMod val="50000"/>
                  </a:schemeClr>
                </a:solidFill>
              </a:rPr>
              <a:t>Promotion!</a:t>
            </a:r>
          </a:p>
          <a:p>
            <a:pPr marL="571500" indent="-571500" algn="l">
              <a:buFont typeface="Arial" panose="020B0604020202020204" pitchFamily="34" charset="0"/>
              <a:buChar char="•"/>
            </a:pPr>
            <a:r>
              <a:rPr lang="en-US" sz="4600" dirty="0">
                <a:solidFill>
                  <a:schemeClr val="accent5">
                    <a:lumMod val="50000"/>
                  </a:schemeClr>
                </a:solidFill>
              </a:rPr>
              <a:t>Use the media provided on your Facebook pages, Twitter accounts and any other social media that you use.</a:t>
            </a:r>
          </a:p>
          <a:p>
            <a:pPr marL="571500" indent="-571500" algn="l">
              <a:buFont typeface="Arial" panose="020B0604020202020204" pitchFamily="34" charset="0"/>
              <a:buChar char="•"/>
            </a:pPr>
            <a:r>
              <a:rPr lang="en-US" sz="4600" dirty="0">
                <a:solidFill>
                  <a:schemeClr val="accent5">
                    <a:lumMod val="50000"/>
                  </a:schemeClr>
                </a:solidFill>
              </a:rPr>
              <a:t>Utilize local newspapers, magazines, radio and TV stations, and online community bulletin boards.</a:t>
            </a:r>
          </a:p>
          <a:p>
            <a:pPr marL="571500" indent="-571500" algn="l">
              <a:buFont typeface="Arial" panose="020B0604020202020204" pitchFamily="34" charset="0"/>
              <a:buChar char="•"/>
            </a:pPr>
            <a:r>
              <a:rPr lang="en-US" sz="4600" dirty="0">
                <a:solidFill>
                  <a:schemeClr val="accent5">
                    <a:lumMod val="50000"/>
                  </a:schemeClr>
                </a:solidFill>
              </a:rPr>
              <a:t>Add verbiage to explain:</a:t>
            </a:r>
          </a:p>
          <a:p>
            <a:pPr marL="914400" algn="l"/>
            <a:r>
              <a:rPr lang="en-US" sz="4600" dirty="0">
                <a:solidFill>
                  <a:schemeClr val="accent5">
                    <a:lumMod val="50000"/>
                  </a:schemeClr>
                </a:solidFill>
              </a:rPr>
              <a:t>America’s Boating Club Kent Narrows members come                  together to LEARN boating skills, ENGAGE with boating friends, and CONNECT with the boating community…</a:t>
            </a:r>
          </a:p>
          <a:p>
            <a:pPr indent="-571500" algn="l">
              <a:buFont typeface="Arial" panose="020B0604020202020204" pitchFamily="34" charset="0"/>
              <a:buChar char="•"/>
            </a:pPr>
            <a:r>
              <a:rPr lang="en-US" sz="6500" b="1" dirty="0">
                <a:solidFill>
                  <a:schemeClr val="accent5">
                    <a:lumMod val="50000"/>
                  </a:schemeClr>
                </a:solidFill>
              </a:rPr>
              <a:t>Promote again!  And Again!  And Again!</a:t>
            </a:r>
          </a:p>
          <a:p>
            <a:pPr marL="1485900" indent="-571500" algn="l">
              <a:buFont typeface="Arial" panose="020B0604020202020204" pitchFamily="34" charset="0"/>
              <a:buChar char="•"/>
            </a:pPr>
            <a:endParaRPr lang="en-US" sz="4000" dirty="0">
              <a:solidFill>
                <a:srgbClr val="002060"/>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58828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pic>
        <p:nvPicPr>
          <p:cNvPr id="8" name="Picture 7">
            <a:extLst>
              <a:ext uri="{FF2B5EF4-FFF2-40B4-BE49-F238E27FC236}">
                <a16:creationId xmlns:a16="http://schemas.microsoft.com/office/drawing/2014/main" id="{A2E713AA-33AA-905E-E3A9-2A25F30C1384}"/>
              </a:ext>
            </a:extLst>
          </p:cNvPr>
          <p:cNvPicPr>
            <a:picLocks noChangeAspect="1"/>
          </p:cNvPicPr>
          <p:nvPr/>
        </p:nvPicPr>
        <p:blipFill>
          <a:blip r:embed="rId3"/>
          <a:stretch>
            <a:fillRect/>
          </a:stretch>
        </p:blipFill>
        <p:spPr>
          <a:xfrm>
            <a:off x="5598815" y="1789775"/>
            <a:ext cx="6046544" cy="3956072"/>
          </a:xfrm>
          <a:prstGeom prst="rect">
            <a:avLst/>
          </a:prstGeom>
        </p:spPr>
      </p:pic>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pic>
        <p:nvPicPr>
          <p:cNvPr id="7" name="Picture 6" descr="A picture containing text, water, person, outdoor&#10;&#10;Description automatically generated">
            <a:extLst>
              <a:ext uri="{FF2B5EF4-FFF2-40B4-BE49-F238E27FC236}">
                <a16:creationId xmlns:a16="http://schemas.microsoft.com/office/drawing/2014/main" id="{F556D028-6ED0-F9DC-ADD4-6A920B620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0" y="1775308"/>
            <a:ext cx="4676413" cy="3970539"/>
          </a:xfrm>
          <a:prstGeom prst="rect">
            <a:avLst/>
          </a:prstGeom>
        </p:spPr>
      </p:pic>
    </p:spTree>
    <p:extLst>
      <p:ext uri="{BB962C8B-B14F-4D97-AF65-F5344CB8AC3E}">
        <p14:creationId xmlns:p14="http://schemas.microsoft.com/office/powerpoint/2010/main" val="262454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
        <p:nvSpPr>
          <p:cNvPr id="10" name="TextBox 9">
            <a:extLst>
              <a:ext uri="{FF2B5EF4-FFF2-40B4-BE49-F238E27FC236}">
                <a16:creationId xmlns:a16="http://schemas.microsoft.com/office/drawing/2014/main" id="{3417A635-8831-09AA-3F8F-1EF17C4371FE}"/>
              </a:ext>
            </a:extLst>
          </p:cNvPr>
          <p:cNvSpPr txBox="1"/>
          <p:nvPr/>
        </p:nvSpPr>
        <p:spPr>
          <a:xfrm>
            <a:off x="2241395" y="1428453"/>
            <a:ext cx="9143999" cy="4185761"/>
          </a:xfrm>
          <a:prstGeom prst="rect">
            <a:avLst/>
          </a:prstGeom>
          <a:noFill/>
        </p:spPr>
        <p:txBody>
          <a:bodyPr wrap="square">
            <a:spAutoFit/>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rPr>
              <a:t>A BEST KEPT SECRET NO MORE</a:t>
            </a:r>
            <a:endParaRPr lang="en-US" sz="14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Although not known to many, as a nationwide organization of boating enthusiasts, America’s Boating Club has a strong presence in the Mid-Atlantic region with thirty local clubs in Delaware, Maryland, New Jersey, Pennsylvania, Virginia, and Washington, DC.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America’s Boating Club members come together to learn boating skills, engage with boating friends, and connect with the boating community.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America’s Boating Club represents one of the most attractively priced ways to gain valuable boater education with courses, seminars, and training offered online, in classrooms, and on-the-water.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Members engage in boating activities like raft-ups, cruises, parties with expert boating speakers, and going to boat shows.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Whether your idea of boating is yachting, speedboating, fishing, jet-skiing, sailing, paddling, or engaging in water sports like waterskiing, wakeboarding, or tubing, you’ll find boaters like you in America’s Boating Club.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rPr>
              <a:t>To learn more about a club near you and how easy it is to join, visit ABCMidAtlantic.org.    </a:t>
            </a:r>
          </a:p>
        </p:txBody>
      </p:sp>
    </p:spTree>
    <p:extLst>
      <p:ext uri="{BB962C8B-B14F-4D97-AF65-F5344CB8AC3E}">
        <p14:creationId xmlns:p14="http://schemas.microsoft.com/office/powerpoint/2010/main" val="34365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
        <p:nvSpPr>
          <p:cNvPr id="10" name="TextBox 9">
            <a:extLst>
              <a:ext uri="{FF2B5EF4-FFF2-40B4-BE49-F238E27FC236}">
                <a16:creationId xmlns:a16="http://schemas.microsoft.com/office/drawing/2014/main" id="{3417A635-8831-09AA-3F8F-1EF17C4371FE}"/>
              </a:ext>
            </a:extLst>
          </p:cNvPr>
          <p:cNvSpPr txBox="1"/>
          <p:nvPr/>
        </p:nvSpPr>
        <p:spPr>
          <a:xfrm>
            <a:off x="2207941" y="1417302"/>
            <a:ext cx="9143999" cy="4185761"/>
          </a:xfrm>
          <a:prstGeom prst="rect">
            <a:avLst/>
          </a:prstGeom>
          <a:noFill/>
        </p:spPr>
        <p:txBody>
          <a:bodyPr wrap="square">
            <a:spAutoFit/>
          </a:bodyPr>
          <a:lstStyle/>
          <a:p>
            <a:pPr algn="l"/>
            <a:r>
              <a:rPr lang="en-US" sz="1400" b="1" i="0" dirty="0">
                <a:effectLst/>
                <a:latin typeface="Arial" panose="020B0604020202020204" pitchFamily="34" charset="0"/>
              </a:rPr>
              <a:t>LEARN – ENGAGE – CONNECT </a:t>
            </a:r>
          </a:p>
          <a:p>
            <a:pPr algn="l"/>
            <a:endParaRPr lang="en-US" sz="1400" b="1" i="0" dirty="0">
              <a:effectLst/>
              <a:latin typeface="Arial" panose="020B0604020202020204" pitchFamily="34" charset="0"/>
            </a:endParaRPr>
          </a:p>
          <a:p>
            <a:pPr algn="l"/>
            <a:r>
              <a:rPr lang="en-US" sz="1400" b="0" i="0" dirty="0">
                <a:effectLst/>
                <a:latin typeface="Arial" panose="020B0604020202020204" pitchFamily="34" charset="0"/>
              </a:rPr>
              <a:t>America’s Boating Club is a nationwide organization of boating enthusiasts with a strong </a:t>
            </a:r>
          </a:p>
          <a:p>
            <a:pPr algn="l"/>
            <a:r>
              <a:rPr lang="en-US" sz="1400" b="0" i="0" dirty="0">
                <a:effectLst/>
                <a:latin typeface="Arial" panose="020B0604020202020204" pitchFamily="34" charset="0"/>
              </a:rPr>
              <a:t>presence in the Chesapeake Bay region.  America’s Boating Club Mid-Atlantic has thirty local clubs in Delaware, Maryland, New Jersey, Pennsylvania, Virginia, and Washington, DC. </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America’s Boating Club members come together to learn boating skills, engage with boating friends, and connect with the boating community. </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America’s Boating Club represents one of the most attractively priced ways to gain valuable boater education with courses, seminars, and training offered online, in classrooms, and on-the-water. </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Members engage in boating activities like raft-ups, cruises, parties with expert boating speakers, and going to boat shows. </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Whether your idea of boating is yachting, speedboating, fishing, jet-skiing, sailing, paddling, or engaging in water sports like waterskiing, wakeboarding, or tubing, you’ll find boaters like you in America’s Boating Club. </a:t>
            </a:r>
          </a:p>
          <a:p>
            <a:pPr algn="l"/>
            <a:endParaRPr lang="en-US" sz="1400" b="0" i="0" dirty="0">
              <a:effectLst/>
              <a:latin typeface="Arial" panose="020B0604020202020204" pitchFamily="34" charset="0"/>
            </a:endParaRPr>
          </a:p>
          <a:p>
            <a:pPr algn="l"/>
            <a:r>
              <a:rPr lang="en-US" sz="1400" b="0" i="0" dirty="0">
                <a:effectLst/>
                <a:latin typeface="Arial" panose="020B0604020202020204" pitchFamily="34" charset="0"/>
              </a:rPr>
              <a:t>To learn more about a club near you and how easy it is to join, visit ABCMidAtlantic.org.</a:t>
            </a:r>
          </a:p>
        </p:txBody>
      </p:sp>
    </p:spTree>
    <p:extLst>
      <p:ext uri="{BB962C8B-B14F-4D97-AF65-F5344CB8AC3E}">
        <p14:creationId xmlns:p14="http://schemas.microsoft.com/office/powerpoint/2010/main" val="109199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pic>
        <p:nvPicPr>
          <p:cNvPr id="5" name="Picture 4" descr="A group of men on a boat&#10;&#10;Description automatically generated with medium confidence">
            <a:extLst>
              <a:ext uri="{FF2B5EF4-FFF2-40B4-BE49-F238E27FC236}">
                <a16:creationId xmlns:a16="http://schemas.microsoft.com/office/drawing/2014/main" id="{9A6EAECE-E850-3E01-61DB-EF29E64C4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4922" y="1387926"/>
            <a:ext cx="3801078" cy="4498524"/>
          </a:xfrm>
          <a:prstGeom prst="rect">
            <a:avLst/>
          </a:prstGeom>
        </p:spPr>
      </p:pic>
      <p:pic>
        <p:nvPicPr>
          <p:cNvPr id="7" name="Picture 6">
            <a:extLst>
              <a:ext uri="{FF2B5EF4-FFF2-40B4-BE49-F238E27FC236}">
                <a16:creationId xmlns:a16="http://schemas.microsoft.com/office/drawing/2014/main" id="{B80F631A-3FC1-2756-A6E0-6A67452FA158}"/>
              </a:ext>
            </a:extLst>
          </p:cNvPr>
          <p:cNvPicPr>
            <a:picLocks noChangeAspect="1"/>
          </p:cNvPicPr>
          <p:nvPr/>
        </p:nvPicPr>
        <p:blipFill>
          <a:blip r:embed="rId6"/>
          <a:stretch>
            <a:fillRect/>
          </a:stretch>
        </p:blipFill>
        <p:spPr>
          <a:xfrm>
            <a:off x="6595575" y="1387926"/>
            <a:ext cx="4467225" cy="4162425"/>
          </a:xfrm>
          <a:prstGeom prst="rect">
            <a:avLst/>
          </a:prstGeom>
        </p:spPr>
      </p:pic>
    </p:spTree>
    <p:extLst>
      <p:ext uri="{BB962C8B-B14F-4D97-AF65-F5344CB8AC3E}">
        <p14:creationId xmlns:p14="http://schemas.microsoft.com/office/powerpoint/2010/main" val="140117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WHAT IS MY ROLE?</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524000" y="1819228"/>
            <a:ext cx="9144000" cy="4124372"/>
          </a:xfrm>
        </p:spPr>
        <p:txBody>
          <a:bodyPr>
            <a:normAutofit/>
          </a:bodyPr>
          <a:lstStyle/>
          <a:p>
            <a:pPr marL="571500" indent="-571500" algn="l">
              <a:buFont typeface="Arial" panose="020B0604020202020204" pitchFamily="34" charset="0"/>
              <a:buChar char="•"/>
            </a:pPr>
            <a:r>
              <a:rPr lang="en-US" sz="4000" dirty="0">
                <a:solidFill>
                  <a:schemeClr val="accent5">
                    <a:lumMod val="50000"/>
                  </a:schemeClr>
                </a:solidFill>
              </a:rPr>
              <a:t>Outreach is critical!</a:t>
            </a:r>
          </a:p>
          <a:p>
            <a:pPr marL="1028700" lvl="1" indent="-571500" algn="l">
              <a:buFont typeface="Arial" panose="020B0604020202020204" pitchFamily="34" charset="0"/>
              <a:buChar char="•"/>
            </a:pPr>
            <a:r>
              <a:rPr lang="en-US" sz="3600" dirty="0">
                <a:solidFill>
                  <a:schemeClr val="accent5">
                    <a:lumMod val="50000"/>
                  </a:schemeClr>
                </a:solidFill>
              </a:rPr>
              <a:t>There is a form on the website that people can complete that asks for personal contact.  </a:t>
            </a:r>
          </a:p>
          <a:p>
            <a:pPr marL="1028700" lvl="1" indent="-571500" algn="l">
              <a:buFont typeface="Arial" panose="020B0604020202020204" pitchFamily="34" charset="0"/>
              <a:buChar char="•"/>
            </a:pPr>
            <a:r>
              <a:rPr lang="en-US" sz="3600" dirty="0">
                <a:solidFill>
                  <a:schemeClr val="accent5">
                    <a:lumMod val="50000"/>
                  </a:schemeClr>
                </a:solidFill>
              </a:rPr>
              <a:t>We MUST do timely outreach to capitalize on their interest.</a:t>
            </a:r>
          </a:p>
          <a:p>
            <a:pPr marL="1485900" indent="-571500" algn="l">
              <a:buFont typeface="Arial" panose="020B0604020202020204" pitchFamily="34" charset="0"/>
              <a:buChar char="•"/>
            </a:pPr>
            <a:endParaRPr lang="en-US" sz="4000" dirty="0">
              <a:solidFill>
                <a:srgbClr val="002060"/>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302339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HOW DO WE MEASURE SUCCESS?</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524000" y="1819228"/>
            <a:ext cx="9577754" cy="4079767"/>
          </a:xfrm>
        </p:spPr>
        <p:txBody>
          <a:bodyPr>
            <a:normAutofit fontScale="85000" lnSpcReduction="10000"/>
          </a:bodyPr>
          <a:lstStyle/>
          <a:p>
            <a:pPr marL="571500" indent="-571500" algn="l">
              <a:buFont typeface="Arial" panose="020B0604020202020204" pitchFamily="34" charset="0"/>
              <a:buChar char="•"/>
            </a:pPr>
            <a:r>
              <a:rPr lang="en-US" sz="4000" dirty="0">
                <a:solidFill>
                  <a:schemeClr val="accent5">
                    <a:lumMod val="50000"/>
                  </a:schemeClr>
                </a:solidFill>
              </a:rPr>
              <a:t>How many “clicks” do we get?</a:t>
            </a:r>
          </a:p>
          <a:p>
            <a:pPr marL="1028700" lvl="1" indent="-571500" algn="l">
              <a:buFont typeface="Arial" panose="020B0604020202020204" pitchFamily="34" charset="0"/>
              <a:buChar char="•"/>
            </a:pPr>
            <a:r>
              <a:rPr lang="en-US" sz="3600" dirty="0">
                <a:solidFill>
                  <a:schemeClr val="accent5">
                    <a:lumMod val="50000"/>
                  </a:schemeClr>
                </a:solidFill>
              </a:rPr>
              <a:t>As of 3/11 we had 1059 clicks!</a:t>
            </a:r>
          </a:p>
          <a:p>
            <a:pPr marL="571500" indent="-571500" algn="l">
              <a:buFont typeface="Arial" panose="020B0604020202020204" pitchFamily="34" charset="0"/>
              <a:buChar char="•"/>
            </a:pPr>
            <a:r>
              <a:rPr lang="en-US" sz="4000" dirty="0">
                <a:solidFill>
                  <a:schemeClr val="accent5">
                    <a:lumMod val="50000"/>
                  </a:schemeClr>
                </a:solidFill>
              </a:rPr>
              <a:t>How many people ask to be contacted?</a:t>
            </a:r>
          </a:p>
          <a:p>
            <a:pPr marL="571500" indent="-571500" algn="l">
              <a:buFont typeface="Arial" panose="020B0604020202020204" pitchFamily="34" charset="0"/>
              <a:buChar char="•"/>
            </a:pPr>
            <a:r>
              <a:rPr lang="en-US" sz="4000" dirty="0">
                <a:solidFill>
                  <a:schemeClr val="accent5">
                    <a:lumMod val="50000"/>
                  </a:schemeClr>
                </a:solidFill>
              </a:rPr>
              <a:t>How many of these can we convert to members?</a:t>
            </a:r>
          </a:p>
          <a:p>
            <a:pPr marL="571500" indent="-571500" algn="l">
              <a:buFont typeface="Arial" panose="020B0604020202020204" pitchFamily="34" charset="0"/>
              <a:buChar char="•"/>
            </a:pPr>
            <a:r>
              <a:rPr lang="en-US" sz="4000" dirty="0">
                <a:solidFill>
                  <a:schemeClr val="accent5">
                    <a:lumMod val="50000"/>
                  </a:schemeClr>
                </a:solidFill>
              </a:rPr>
              <a:t>How many courses and seminars are requested/conducted as a result of this campaign.</a:t>
            </a:r>
          </a:p>
          <a:p>
            <a:pPr marL="571500" indent="-571500" algn="l">
              <a:buFont typeface="Arial" panose="020B0604020202020204" pitchFamily="34" charset="0"/>
              <a:buChar char="•"/>
            </a:pPr>
            <a:r>
              <a:rPr lang="en-US" sz="4000" dirty="0">
                <a:solidFill>
                  <a:schemeClr val="accent5">
                    <a:lumMod val="50000"/>
                  </a:schemeClr>
                </a:solidFill>
              </a:rPr>
              <a:t>How is traffic on local media impacted?</a:t>
            </a:r>
            <a:endParaRPr lang="en-US" sz="3600" dirty="0">
              <a:solidFill>
                <a:schemeClr val="accent5">
                  <a:lumMod val="50000"/>
                </a:schemeClr>
              </a:solidFill>
            </a:endParaRPr>
          </a:p>
          <a:p>
            <a:pPr marL="1485900" indent="-571500" algn="l">
              <a:buFont typeface="Arial" panose="020B0604020202020204" pitchFamily="34" charset="0"/>
              <a:buChar char="•"/>
            </a:pPr>
            <a:endParaRPr lang="en-US" sz="4000" dirty="0">
              <a:solidFill>
                <a:srgbClr val="002060"/>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6351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583376"/>
            <a:ext cx="9144000" cy="1193379"/>
          </a:xfrm>
        </p:spPr>
        <p:txBody>
          <a:bodyPr>
            <a:normAutofit fontScale="90000"/>
          </a:bodyPr>
          <a:lstStyle/>
          <a:p>
            <a:r>
              <a:rPr lang="en-US" sz="5400" dirty="0">
                <a:solidFill>
                  <a:schemeClr val="accent5">
                    <a:lumMod val="50000"/>
                  </a:schemeClr>
                </a:solidFill>
              </a:rPr>
              <a:t>AGENDA</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2338086" y="1995783"/>
            <a:ext cx="8329914" cy="3262018"/>
          </a:xfrm>
        </p:spPr>
        <p:txBody>
          <a:bodyPr>
            <a:normAutofit fontScale="92500" lnSpcReduction="20000"/>
          </a:bodyPr>
          <a:lstStyle/>
          <a:p>
            <a:pPr marL="571500" indent="-571500" algn="l">
              <a:buFont typeface="Wingdings" panose="05000000000000000000" pitchFamily="2" charset="2"/>
              <a:buChar char="§"/>
            </a:pPr>
            <a:r>
              <a:rPr lang="en-US" sz="4000" dirty="0">
                <a:solidFill>
                  <a:schemeClr val="accent5">
                    <a:lumMod val="50000"/>
                  </a:schemeClr>
                </a:solidFill>
              </a:rPr>
              <a:t>What is it?</a:t>
            </a:r>
          </a:p>
          <a:p>
            <a:pPr marL="571500" indent="-571500" algn="l">
              <a:buFont typeface="Wingdings" panose="05000000000000000000" pitchFamily="2" charset="2"/>
              <a:buChar char="§"/>
            </a:pPr>
            <a:r>
              <a:rPr lang="en-US" sz="4000" dirty="0">
                <a:solidFill>
                  <a:schemeClr val="accent5">
                    <a:lumMod val="50000"/>
                  </a:schemeClr>
                </a:solidFill>
              </a:rPr>
              <a:t>Who is responsible?</a:t>
            </a:r>
          </a:p>
          <a:p>
            <a:pPr marL="571500" indent="-571500" algn="l">
              <a:buFont typeface="Wingdings" panose="05000000000000000000" pitchFamily="2" charset="2"/>
              <a:buChar char="§"/>
            </a:pPr>
            <a:r>
              <a:rPr lang="en-US" sz="4000" dirty="0">
                <a:solidFill>
                  <a:schemeClr val="accent5">
                    <a:lumMod val="50000"/>
                  </a:schemeClr>
                </a:solidFill>
              </a:rPr>
              <a:t>What does it look like?</a:t>
            </a:r>
          </a:p>
          <a:p>
            <a:pPr marL="571500" indent="-571500" algn="l">
              <a:buFont typeface="Wingdings" panose="05000000000000000000" pitchFamily="2" charset="2"/>
              <a:buChar char="§"/>
            </a:pPr>
            <a:r>
              <a:rPr lang="en-US" sz="4000" dirty="0">
                <a:solidFill>
                  <a:schemeClr val="accent5">
                    <a:lumMod val="50000"/>
                  </a:schemeClr>
                </a:solidFill>
              </a:rPr>
              <a:t>How does it work?</a:t>
            </a:r>
          </a:p>
          <a:p>
            <a:pPr marL="571500" indent="-571500" algn="l">
              <a:buFont typeface="Wingdings" panose="05000000000000000000" pitchFamily="2" charset="2"/>
              <a:buChar char="§"/>
            </a:pPr>
            <a:r>
              <a:rPr lang="en-US" sz="4000" dirty="0">
                <a:solidFill>
                  <a:schemeClr val="accent5">
                    <a:lumMod val="50000"/>
                  </a:schemeClr>
                </a:solidFill>
              </a:rPr>
              <a:t>What is my role?</a:t>
            </a:r>
          </a:p>
          <a:p>
            <a:pPr marL="571500" indent="-571500" algn="l">
              <a:buFont typeface="Wingdings" panose="05000000000000000000" pitchFamily="2" charset="2"/>
              <a:buChar char="§"/>
            </a:pPr>
            <a:r>
              <a:rPr lang="en-US" sz="4000" dirty="0">
                <a:solidFill>
                  <a:schemeClr val="accent5">
                    <a:lumMod val="50000"/>
                  </a:schemeClr>
                </a:solidFill>
              </a:rPr>
              <a:t>How do we measure success?</a:t>
            </a: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82039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362315"/>
            <a:ext cx="9144000" cy="1193379"/>
          </a:xfrm>
        </p:spPr>
        <p:txBody>
          <a:bodyPr>
            <a:normAutofit/>
          </a:bodyPr>
          <a:lstStyle/>
          <a:p>
            <a:r>
              <a:rPr lang="en-US" sz="5400" dirty="0">
                <a:solidFill>
                  <a:schemeClr val="accent5">
                    <a:lumMod val="50000"/>
                  </a:schemeClr>
                </a:solidFill>
              </a:rPr>
              <a:t>REMEMBER!!</a:t>
            </a: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903141" y="2043821"/>
            <a:ext cx="9144000" cy="4079767"/>
          </a:xfrm>
        </p:spPr>
        <p:txBody>
          <a:bodyPr>
            <a:normAutofit/>
          </a:bodyPr>
          <a:lstStyle/>
          <a:p>
            <a:pPr algn="l">
              <a:buFont typeface="Arial" panose="020B0604020202020204" pitchFamily="34" charset="0"/>
              <a:buChar char="•"/>
            </a:pPr>
            <a:r>
              <a:rPr lang="en-US" sz="4400" b="0" i="0" dirty="0">
                <a:solidFill>
                  <a:schemeClr val="tx2"/>
                </a:solidFill>
                <a:effectLst/>
                <a:latin typeface="Calibri" panose="020F0502020204030204" pitchFamily="34" charset="0"/>
              </a:rPr>
              <a:t>Promote, promote, promote</a:t>
            </a:r>
            <a:endParaRPr lang="en-US" sz="4400" b="0" i="0" dirty="0">
              <a:solidFill>
                <a:schemeClr val="tx2"/>
              </a:solidFill>
              <a:effectLst/>
              <a:latin typeface="-apple-system"/>
            </a:endParaRPr>
          </a:p>
          <a:p>
            <a:pPr algn="l">
              <a:buFont typeface="Arial" panose="020B0604020202020204" pitchFamily="34" charset="0"/>
              <a:buChar char="•"/>
            </a:pPr>
            <a:r>
              <a:rPr lang="en-US" sz="4400" b="0" i="0" dirty="0">
                <a:solidFill>
                  <a:schemeClr val="tx2"/>
                </a:solidFill>
                <a:effectLst/>
                <a:latin typeface="Calibri" panose="020F0502020204030204" pitchFamily="34" charset="0"/>
              </a:rPr>
              <a:t>Monitor requests that are forwarded to your Squadro</a:t>
            </a:r>
            <a:r>
              <a:rPr lang="en-US" sz="4400" dirty="0">
                <a:solidFill>
                  <a:schemeClr val="tx2"/>
                </a:solidFill>
                <a:latin typeface="Calibri" panose="020F0502020204030204" pitchFamily="34" charset="0"/>
              </a:rPr>
              <a:t>n/Club</a:t>
            </a:r>
            <a:endParaRPr lang="en-US" sz="4400" b="0" i="0" dirty="0">
              <a:solidFill>
                <a:schemeClr val="tx2"/>
              </a:solidFill>
              <a:effectLst/>
              <a:latin typeface="-apple-system"/>
            </a:endParaRPr>
          </a:p>
          <a:p>
            <a:pPr algn="l">
              <a:buFont typeface="Arial" panose="020B0604020202020204" pitchFamily="34" charset="0"/>
              <a:buChar char="•"/>
            </a:pPr>
            <a:r>
              <a:rPr lang="en-US" sz="4400" b="0" i="0" dirty="0">
                <a:solidFill>
                  <a:schemeClr val="tx2"/>
                </a:solidFill>
                <a:effectLst/>
                <a:latin typeface="Calibri" panose="020F0502020204030204" pitchFamily="34" charset="0"/>
              </a:rPr>
              <a:t>Quickly respond and follow up with the interested party</a:t>
            </a:r>
            <a:endParaRPr lang="en-US" sz="4400" b="0" i="0" dirty="0">
              <a:solidFill>
                <a:schemeClr val="tx2"/>
              </a:solidFill>
              <a:effectLst/>
              <a:latin typeface="-apple-system"/>
            </a:endParaRPr>
          </a:p>
          <a:p>
            <a:pPr marL="1485900" indent="-571500" algn="l">
              <a:buFont typeface="Arial" panose="020B0604020202020204" pitchFamily="34" charset="0"/>
              <a:buChar char="•"/>
            </a:pPr>
            <a:endParaRPr lang="en-US" sz="4000" dirty="0">
              <a:solidFill>
                <a:srgbClr val="002060"/>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169138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524000" y="1393902"/>
            <a:ext cx="9144000" cy="4505093"/>
          </a:xfrm>
        </p:spPr>
        <p:txBody>
          <a:bodyPr>
            <a:normAutofit/>
          </a:bodyPr>
          <a:lstStyle/>
          <a:p>
            <a:r>
              <a:rPr lang="en-US" sz="5400" dirty="0">
                <a:solidFill>
                  <a:schemeClr val="accent5">
                    <a:lumMod val="50000"/>
                  </a:schemeClr>
                </a:solidFill>
              </a:rPr>
              <a:t>THANK YOU FOR YOUR ATTENTION!</a:t>
            </a:r>
          </a:p>
          <a:p>
            <a:pPr algn="l"/>
            <a:endParaRPr lang="en-US" sz="5400" dirty="0">
              <a:solidFill>
                <a:schemeClr val="accent5">
                  <a:lumMod val="50000"/>
                </a:schemeClr>
              </a:solidFill>
            </a:endParaRPr>
          </a:p>
          <a:p>
            <a:r>
              <a:rPr lang="en-US" sz="5400" dirty="0">
                <a:solidFill>
                  <a:schemeClr val="accent5">
                    <a:lumMod val="50000"/>
                  </a:schemeClr>
                </a:solidFill>
              </a:rPr>
              <a:t>QUESTIONS??  </a:t>
            </a:r>
          </a:p>
          <a:p>
            <a:pPr marL="1485900" indent="-571500" algn="l">
              <a:buFont typeface="Arial" panose="020B0604020202020204" pitchFamily="34" charset="0"/>
              <a:buChar char="•"/>
            </a:pPr>
            <a:endParaRPr lang="en-US" sz="4000" dirty="0">
              <a:solidFill>
                <a:srgbClr val="002060"/>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9" y="289548"/>
            <a:ext cx="1484638" cy="1487207"/>
          </a:xfrm>
          <a:prstGeom prst="rect">
            <a:avLst/>
          </a:prstGeom>
        </p:spPr>
      </p:pic>
    </p:spTree>
    <p:extLst>
      <p:ext uri="{BB962C8B-B14F-4D97-AF65-F5344CB8AC3E}">
        <p14:creationId xmlns:p14="http://schemas.microsoft.com/office/powerpoint/2010/main" val="75665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605718"/>
            <a:ext cx="9144000" cy="1193379"/>
          </a:xfrm>
        </p:spPr>
        <p:txBody>
          <a:bodyPr>
            <a:normAutofit fontScale="90000"/>
          </a:bodyPr>
          <a:lstStyle/>
          <a:p>
            <a:r>
              <a:rPr lang="en-US" sz="5400" dirty="0">
                <a:solidFill>
                  <a:schemeClr val="accent5">
                    <a:lumMod val="50000"/>
                  </a:schemeClr>
                </a:solidFill>
              </a:rPr>
              <a:t>WHAT IS IT?</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204332" y="1995783"/>
            <a:ext cx="9463668" cy="3262018"/>
          </a:xfrm>
        </p:spPr>
        <p:txBody>
          <a:bodyPr>
            <a:normAutofit fontScale="70000" lnSpcReduction="20000"/>
          </a:bodyPr>
          <a:lstStyle/>
          <a:p>
            <a:pPr marL="571500" indent="-571500" algn="l">
              <a:buFont typeface="Arial" panose="020B0604020202020204" pitchFamily="34" charset="0"/>
              <a:buChar char="•"/>
            </a:pPr>
            <a:r>
              <a:rPr lang="en-US" sz="3600" dirty="0">
                <a:solidFill>
                  <a:schemeClr val="accent5">
                    <a:lumMod val="50000"/>
                  </a:schemeClr>
                </a:solidFill>
              </a:rPr>
              <a:t>A joint venture between the Henry E. Sweet Trust, Chesapeake Bay Media and ABC Mid-Atlantic, using the Learn Engage Connect theme developed by the national organization.</a:t>
            </a:r>
          </a:p>
          <a:p>
            <a:pPr algn="l"/>
            <a:endParaRPr lang="en-US" sz="3600" dirty="0">
              <a:solidFill>
                <a:schemeClr val="accent5">
                  <a:lumMod val="50000"/>
                </a:schemeClr>
              </a:solidFill>
            </a:endParaRPr>
          </a:p>
          <a:p>
            <a:pPr marL="571500" indent="-571500" algn="l">
              <a:buFont typeface="Arial" panose="020B0604020202020204" pitchFamily="34" charset="0"/>
              <a:buChar char="•"/>
            </a:pPr>
            <a:r>
              <a:rPr lang="en-US" sz="3600" dirty="0">
                <a:solidFill>
                  <a:schemeClr val="accent5">
                    <a:lumMod val="50000"/>
                  </a:schemeClr>
                </a:solidFill>
              </a:rPr>
              <a:t>The Chesapeake Bay Magazine was chosen as it provides the most coverage for our district.</a:t>
            </a:r>
          </a:p>
          <a:p>
            <a:pPr algn="l"/>
            <a:endParaRPr lang="en-US" sz="3600" dirty="0">
              <a:solidFill>
                <a:schemeClr val="accent5">
                  <a:lumMod val="50000"/>
                </a:schemeClr>
              </a:solidFill>
            </a:endParaRPr>
          </a:p>
          <a:p>
            <a:pPr marL="571500" indent="-571500" algn="l">
              <a:buFont typeface="Arial" panose="020B0604020202020204" pitchFamily="34" charset="0"/>
              <a:buChar char="•"/>
            </a:pPr>
            <a:r>
              <a:rPr lang="en-US" sz="3600" dirty="0">
                <a:solidFill>
                  <a:schemeClr val="accent5">
                    <a:lumMod val="50000"/>
                  </a:schemeClr>
                </a:solidFill>
              </a:rPr>
              <a:t>The goal is to provide information to boaters to encourage both safer boating and interest in America’s Boating Club.</a:t>
            </a: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06941" cy="1509549"/>
          </a:xfrm>
          <a:prstGeom prst="rect">
            <a:avLst/>
          </a:prstGeom>
        </p:spPr>
      </p:pic>
    </p:spTree>
    <p:extLst>
      <p:ext uri="{BB962C8B-B14F-4D97-AF65-F5344CB8AC3E}">
        <p14:creationId xmlns:p14="http://schemas.microsoft.com/office/powerpoint/2010/main" val="55411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694001"/>
            <a:ext cx="9144000" cy="1193379"/>
          </a:xfrm>
        </p:spPr>
        <p:txBody>
          <a:bodyPr>
            <a:normAutofit fontScale="90000"/>
          </a:bodyPr>
          <a:lstStyle/>
          <a:p>
            <a:r>
              <a:rPr lang="en-US" sz="5400" dirty="0">
                <a:solidFill>
                  <a:schemeClr val="accent5">
                    <a:lumMod val="50000"/>
                  </a:schemeClr>
                </a:solidFill>
              </a:rPr>
              <a:t>Who is Responsible?</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817649" y="1995782"/>
            <a:ext cx="8850351" cy="3537509"/>
          </a:xfrm>
        </p:spPr>
        <p:txBody>
          <a:bodyPr>
            <a:normAutofit fontScale="62500" lnSpcReduction="20000"/>
          </a:bodyPr>
          <a:lstStyle/>
          <a:p>
            <a:r>
              <a:rPr lang="en-US" sz="6500" dirty="0">
                <a:solidFill>
                  <a:schemeClr val="accent5">
                    <a:lumMod val="50000"/>
                  </a:schemeClr>
                </a:solidFill>
              </a:rPr>
              <a:t>EVERYONE!!</a:t>
            </a:r>
          </a:p>
          <a:p>
            <a:pPr algn="l"/>
            <a:endParaRPr lang="en-US" sz="4000" dirty="0">
              <a:solidFill>
                <a:schemeClr val="accent5">
                  <a:lumMod val="50000"/>
                </a:schemeClr>
              </a:solidFill>
            </a:endParaRPr>
          </a:p>
          <a:p>
            <a:pPr algn="l">
              <a:lnSpc>
                <a:spcPct val="120000"/>
              </a:lnSpc>
              <a:spcBef>
                <a:spcPts val="0"/>
              </a:spcBef>
            </a:pPr>
            <a:r>
              <a:rPr lang="en-US" sz="5100" dirty="0">
                <a:solidFill>
                  <a:schemeClr val="accent5">
                    <a:lumMod val="50000"/>
                  </a:schemeClr>
                </a:solidFill>
              </a:rPr>
              <a:t>While there is a team comprised of past and present Bridge Officers, along with supporting marketing and IT individuals, if all of our squadrons participate the program has a much greater chance to be successful.</a:t>
            </a:r>
          </a:p>
          <a:p>
            <a:pPr algn="l"/>
            <a:endParaRPr lang="en-US" sz="3600" dirty="0">
              <a:solidFill>
                <a:schemeClr val="accent5">
                  <a:lumMod val="50000"/>
                </a:schemeClr>
              </a:solidFill>
            </a:endParaRPr>
          </a:p>
          <a:p>
            <a:pPr algn="l"/>
            <a:endParaRPr lang="en-US" sz="4000" dirty="0">
              <a:solidFill>
                <a:schemeClr val="accent5">
                  <a:lumMod val="50000"/>
                </a:schemeClr>
              </a:solidFill>
            </a:endParaRP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06941" cy="1509548"/>
          </a:xfrm>
          <a:prstGeom prst="rect">
            <a:avLst/>
          </a:prstGeom>
        </p:spPr>
      </p:pic>
    </p:spTree>
    <p:extLst>
      <p:ext uri="{BB962C8B-B14F-4D97-AF65-F5344CB8AC3E}">
        <p14:creationId xmlns:p14="http://schemas.microsoft.com/office/powerpoint/2010/main" val="109019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638244"/>
            <a:ext cx="9144000" cy="1193379"/>
          </a:xfrm>
        </p:spPr>
        <p:txBody>
          <a:bodyPr>
            <a:normAutofit fontScale="90000"/>
          </a:bodyPr>
          <a:lstStyle/>
          <a:p>
            <a:r>
              <a:rPr lang="en-US" sz="5400" dirty="0">
                <a:solidFill>
                  <a:schemeClr val="accent5">
                    <a:lumMod val="50000"/>
                  </a:schemeClr>
                </a:solidFill>
              </a:rPr>
              <a:t>WHAT DOES IT LOOK LIKE?</a:t>
            </a:r>
            <a:br>
              <a:rPr lang="en-US" sz="4400" dirty="0"/>
            </a:br>
            <a:endParaRPr lang="en-US" sz="4400" dirty="0"/>
          </a:p>
        </p:txBody>
      </p:sp>
      <p:sp>
        <p:nvSpPr>
          <p:cNvPr id="3" name="Subtitle 2">
            <a:extLst>
              <a:ext uri="{FF2B5EF4-FFF2-40B4-BE49-F238E27FC236}">
                <a16:creationId xmlns:a16="http://schemas.microsoft.com/office/drawing/2014/main" id="{25E58CC2-920D-7B76-D847-A20C23FEEC31}"/>
              </a:ext>
            </a:extLst>
          </p:cNvPr>
          <p:cNvSpPr>
            <a:spLocks noGrp="1"/>
          </p:cNvSpPr>
          <p:nvPr>
            <p:ph type="subTitle" idx="1"/>
          </p:nvPr>
        </p:nvSpPr>
        <p:spPr>
          <a:xfrm>
            <a:off x="1674470" y="2006935"/>
            <a:ext cx="8993530" cy="3262018"/>
          </a:xfrm>
        </p:spPr>
        <p:txBody>
          <a:bodyPr>
            <a:normAutofit/>
          </a:bodyPr>
          <a:lstStyle/>
          <a:p>
            <a:pPr algn="l"/>
            <a:endParaRPr lang="en-US" sz="4000" dirty="0">
              <a:solidFill>
                <a:schemeClr val="accent5">
                  <a:lumMod val="50000"/>
                </a:schemeClr>
              </a:solidFill>
            </a:endParaRPr>
          </a:p>
          <a:p>
            <a:pPr algn="l"/>
            <a:r>
              <a:rPr lang="en-US" sz="3800" dirty="0">
                <a:solidFill>
                  <a:schemeClr val="accent5">
                    <a:lumMod val="50000"/>
                  </a:schemeClr>
                </a:solidFill>
              </a:rPr>
              <a:t>Regularly changing media in both the hard copy magazine and digital releases provide a link to a special website that has links to a variety of resources.</a:t>
            </a:r>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spTree>
    <p:extLst>
      <p:ext uri="{BB962C8B-B14F-4D97-AF65-F5344CB8AC3E}">
        <p14:creationId xmlns:p14="http://schemas.microsoft.com/office/powerpoint/2010/main" val="289966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304383"/>
            <a:ext cx="9144000" cy="1193379"/>
          </a:xfrm>
        </p:spPr>
        <p:txBody>
          <a:bodyPr>
            <a:normAutofit fontScale="90000"/>
          </a:bodyPr>
          <a:lstStyle/>
          <a:p>
            <a:r>
              <a:rPr lang="en-US" sz="5400" dirty="0">
                <a:solidFill>
                  <a:schemeClr val="accent5">
                    <a:lumMod val="50000"/>
                  </a:schemeClr>
                </a:solidFill>
              </a:rPr>
              <a:t>WHAT DOES IT LOOK LIKE?</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pic>
        <p:nvPicPr>
          <p:cNvPr id="7" name="Picture 6" descr="Text&#10;&#10;Description automatically generated">
            <a:extLst>
              <a:ext uri="{FF2B5EF4-FFF2-40B4-BE49-F238E27FC236}">
                <a16:creationId xmlns:a16="http://schemas.microsoft.com/office/drawing/2014/main" id="{780AB50E-A272-ACE3-1132-EED3158DB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5141" y="1031032"/>
            <a:ext cx="7069874" cy="4625606"/>
          </a:xfrm>
          <a:prstGeom prst="rect">
            <a:avLst/>
          </a:prstGeom>
        </p:spPr>
      </p:pic>
    </p:spTree>
    <p:extLst>
      <p:ext uri="{BB962C8B-B14F-4D97-AF65-F5344CB8AC3E}">
        <p14:creationId xmlns:p14="http://schemas.microsoft.com/office/powerpoint/2010/main" val="256912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289548"/>
            <a:ext cx="9144000" cy="1193379"/>
          </a:xfrm>
        </p:spPr>
        <p:txBody>
          <a:bodyPr>
            <a:normAutofit fontScale="90000"/>
          </a:bodyPr>
          <a:lstStyle/>
          <a:p>
            <a:r>
              <a:rPr lang="en-US" sz="5400" dirty="0">
                <a:solidFill>
                  <a:schemeClr val="accent5">
                    <a:lumMod val="50000"/>
                  </a:schemeClr>
                </a:solidFill>
              </a:rPr>
              <a:t>HOW DOES IT WORK?</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BBDCD1A0-CEFD-F5AA-F1AE-2F7EBC81A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192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524000" y="-1082052"/>
            <a:ext cx="9144000" cy="6925291"/>
          </a:xfrm>
        </p:spPr>
        <p:txBody>
          <a:bodyPr>
            <a:normAutofit fontScale="90000"/>
          </a:bodyPr>
          <a:lstStyle/>
          <a:p>
            <a:br>
              <a:rPr lang="en-US" sz="5400" dirty="0">
                <a:solidFill>
                  <a:schemeClr val="accent5">
                    <a:lumMod val="50000"/>
                  </a:schemeClr>
                </a:solidFill>
              </a:rPr>
            </a:br>
            <a:br>
              <a:rPr lang="en-US" sz="5400" dirty="0">
                <a:solidFill>
                  <a:schemeClr val="accent5">
                    <a:lumMod val="50000"/>
                  </a:schemeClr>
                </a:solidFill>
              </a:rPr>
            </a:br>
            <a:r>
              <a:rPr lang="en-US" sz="5400" dirty="0">
                <a:solidFill>
                  <a:schemeClr val="accent5">
                    <a:lumMod val="50000"/>
                  </a:schemeClr>
                </a:solidFill>
              </a:rPr>
              <a:t>WHAT DOES IT LOOK LIKE?</a:t>
            </a:r>
            <a:br>
              <a:rPr lang="en-US" sz="5400" dirty="0">
                <a:solidFill>
                  <a:schemeClr val="accent5">
                    <a:lumMod val="50000"/>
                  </a:schemeClr>
                </a:solidFill>
              </a:rPr>
            </a:br>
            <a:br>
              <a:rPr lang="en-US" sz="5400" dirty="0">
                <a:solidFill>
                  <a:schemeClr val="accent5">
                    <a:lumMod val="50000"/>
                  </a:schemeClr>
                </a:solidFill>
              </a:rPr>
            </a:br>
            <a:r>
              <a:rPr lang="en-US" sz="5400" dirty="0">
                <a:solidFill>
                  <a:schemeClr val="accent5">
                    <a:lumMod val="50000"/>
                  </a:schemeClr>
                </a:solidFill>
              </a:rPr>
              <a:t>W</a:t>
            </a:r>
            <a:r>
              <a:rPr lang="en-US" sz="4200" dirty="0">
                <a:solidFill>
                  <a:schemeClr val="accent5">
                    <a:lumMod val="50000"/>
                  </a:schemeClr>
                </a:solidFill>
                <a:latin typeface="+mn-lt"/>
                <a:ea typeface="+mn-ea"/>
                <a:cs typeface="+mn-cs"/>
              </a:rPr>
              <a:t>hen an interested person clicks on a topic in the top bar it will take them to the specific page.  Each page will have a variety of resources connected to that topic.</a:t>
            </a:r>
            <a:br>
              <a:rPr lang="en-US" sz="4200" dirty="0">
                <a:solidFill>
                  <a:schemeClr val="accent5">
                    <a:lumMod val="50000"/>
                  </a:schemeClr>
                </a:solidFill>
                <a:latin typeface="+mn-lt"/>
                <a:ea typeface="+mn-ea"/>
                <a:cs typeface="+mn-cs"/>
              </a:rPr>
            </a:br>
            <a:br>
              <a:rPr lang="en-US" sz="4200" dirty="0">
                <a:solidFill>
                  <a:schemeClr val="accent5">
                    <a:lumMod val="50000"/>
                  </a:schemeClr>
                </a:solidFill>
                <a:latin typeface="+mn-lt"/>
                <a:ea typeface="+mn-ea"/>
                <a:cs typeface="+mn-cs"/>
              </a:rPr>
            </a:b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spTree>
    <p:extLst>
      <p:ext uri="{BB962C8B-B14F-4D97-AF65-F5344CB8AC3E}">
        <p14:creationId xmlns:p14="http://schemas.microsoft.com/office/powerpoint/2010/main" val="38009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BA2A-8138-BD4F-EA48-4CBD1BC35978}"/>
              </a:ext>
            </a:extLst>
          </p:cNvPr>
          <p:cNvSpPr>
            <a:spLocks noGrp="1"/>
          </p:cNvSpPr>
          <p:nvPr>
            <p:ph type="ctrTitle"/>
          </p:nvPr>
        </p:nvSpPr>
        <p:spPr>
          <a:xfrm>
            <a:off x="1674470" y="289548"/>
            <a:ext cx="9144000" cy="1193379"/>
          </a:xfrm>
        </p:spPr>
        <p:txBody>
          <a:bodyPr>
            <a:normAutofit fontScale="90000"/>
          </a:bodyPr>
          <a:lstStyle/>
          <a:p>
            <a:r>
              <a:rPr lang="en-US" sz="5400" dirty="0">
                <a:solidFill>
                  <a:schemeClr val="accent5">
                    <a:lumMod val="50000"/>
                  </a:schemeClr>
                </a:solidFill>
              </a:rPr>
              <a:t>HOW DOES IT WORK?</a:t>
            </a:r>
            <a:br>
              <a:rPr lang="en-US" sz="4400" dirty="0"/>
            </a:br>
            <a:endParaRPr lang="en-US" sz="4400" dirty="0"/>
          </a:p>
        </p:txBody>
      </p:sp>
      <p:pic>
        <p:nvPicPr>
          <p:cNvPr id="4" name="Picture 3">
            <a:extLst>
              <a:ext uri="{FF2B5EF4-FFF2-40B4-BE49-F238E27FC236}">
                <a16:creationId xmlns:a16="http://schemas.microsoft.com/office/drawing/2014/main" id="{9B0A5411-E267-4D87-9F45-6566606F4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014" y="5745847"/>
            <a:ext cx="6672913" cy="1112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05C34800-EB32-C904-AF96-5E2CBE65F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08" y="289548"/>
            <a:ext cx="1539411" cy="154207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2ADE6BB4-736E-E0D1-FC2F-6BE67318F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000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TotalTime>
  <Words>1607</Words>
  <Application>Microsoft Office PowerPoint</Application>
  <PresentationFormat>Widescreen</PresentationFormat>
  <Paragraphs>128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vt:lpstr>
      <vt:lpstr>Arial</vt:lpstr>
      <vt:lpstr>Calibri</vt:lpstr>
      <vt:lpstr>Calibri Light</vt:lpstr>
      <vt:lpstr>Wingdings</vt:lpstr>
      <vt:lpstr>Office Theme</vt:lpstr>
      <vt:lpstr>2023 Mid-Atlantic Spring Conference March 31, 2023 </vt:lpstr>
      <vt:lpstr>AGENDA </vt:lpstr>
      <vt:lpstr>WHAT IS IT? </vt:lpstr>
      <vt:lpstr>Who is Responsible? </vt:lpstr>
      <vt:lpstr>WHAT DOES IT LOOK LIKE? </vt:lpstr>
      <vt:lpstr>WHAT DOES IT LOOK LIKE? </vt:lpstr>
      <vt:lpstr>HOW DOES IT WORK? </vt:lpstr>
      <vt:lpstr>  WHAT DOES IT LOOK LIKE?  When an interested person clicks on a topic in the top bar it will take them to the specific page.  Each page will have a variety of resources connected to that topic.   </vt:lpstr>
      <vt:lpstr>HOW DOES IT WORK? </vt:lpstr>
      <vt:lpstr>HOW DOES IT WORK? </vt:lpstr>
      <vt:lpstr>PowerPoint Presentation</vt:lpstr>
      <vt:lpstr>HOW DOES IT WORK? </vt:lpstr>
      <vt:lpstr>WHAT IS MY ROLE? </vt:lpstr>
      <vt:lpstr>WHAT IS MY ROLE? </vt:lpstr>
      <vt:lpstr>WHAT IS MY ROLE? </vt:lpstr>
      <vt:lpstr>WHAT IS MY ROLE? </vt:lpstr>
      <vt:lpstr>WHAT IS MY ROLE? </vt:lpstr>
      <vt:lpstr>WHAT IS MY ROLE? </vt:lpstr>
      <vt:lpstr>HOW DO WE MEASURE SUCCESS? </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Mid-Atlantic Spring Conference March 31, 2023</dc:title>
  <dc:creator>Stephanie J Ward</dc:creator>
  <cp:lastModifiedBy>Stephanie J Ward</cp:lastModifiedBy>
  <cp:revision>3</cp:revision>
  <dcterms:created xsi:type="dcterms:W3CDTF">2023-03-22T16:07:41Z</dcterms:created>
  <dcterms:modified xsi:type="dcterms:W3CDTF">2023-03-25T17:56:54Z</dcterms:modified>
</cp:coreProperties>
</file>